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5.xml" ContentType="application/vnd.openxmlformats-officedocument.presentationml.notesSlide+xml"/>
  <Override PartName="/ppt/ink/ink7.xml" ContentType="application/inkml+xml"/>
  <Override PartName="/ppt/notesSlides/notesSlide6.xml" ContentType="application/vnd.openxmlformats-officedocument.presentationml.notesSlide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Dela Gothic One" panose="020B0604020202020204" charset="-128"/>
      <p:regular r:id="rId9"/>
    </p:embeddedFont>
    <p:embeddedFont>
      <p:font typeface="DM Sans" pitchFamily="2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2-15T19:33:44.585"/>
    </inkml:context>
    <inkml:brush xml:id="br0">
      <inkml:brushProperty name="width" value="0.5" units="cm"/>
      <inkml:brushProperty name="height" value="1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0 32,'271'2,"284"-4,-392-9,69-1,1499 14,-934-3,-777 2,0 1,27 6,-25-3,37 2,204-7,-123-1,-136 1,0 1,0-1,0 1,0 0,0 0,0 0,0 1,0 0,-1-1,1 1,-1 0,5 4,-7-6,0 1,0 0,0 0,0 0,0 0,0 0,-1 0,1 0,0 0,-1 0,1 0,0 0,-1 1,0-1,1 0,-1 0,0 0,1 1,-1-1,0 0,0 1,0-1,0 0,0 0,0 1,-1-1,1 0,0 0,-1 1,1-1,-1 0,1 0,-1 0,1 0,-1 0,0 0,0 0,0 0,1 0,-1 0,0 0,0 0,-2 1,-3 2,0 1,0-1,-1 0,0 0,0-1,0 0,0 0,0-1,0 0,-1 0,1-1,-1 0,-9 1,-10-1,0-1,-36-5,-44-16,97 19,0-1,1 0,-19-9,20 8,0 1,-1-1,0 1,1 1,-13-2,-124 0,108 5,-1-2,-71-9,60 3,-1 3,0 1,-58 6,8-1,-873-2,845 11,3 0,76-12,25 0,-1 1,1 1,-40 7,11 0,0-2,0-3,-87-5,37 0,91 2,0 0,1-1,-1 0,1-1,-1 0,1-1,0 0,0-1,-19-9,-63-31,43 22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2-15T19:33:53.111"/>
    </inkml:context>
    <inkml:brush xml:id="br0">
      <inkml:brushProperty name="width" value="0.5" units="cm"/>
      <inkml:brushProperty name="height" value="1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0 43,'56'-11,"1"3,0 2,64 1,-45 3,855-9,-730 12,-63 6,154 27,-178-19,121 25,-132-20,204 14,226-34,-226-2,-268 0,1-2,52-11,-54 7,0 2,63-2,20 7,96 4,-212-3,-1 1,1 0,0 1,0-1,0 1,-1 0,1 0,-1 0,0 0,1 1,-1 0,0 0,0 0,-1 0,1 1,-1 0,0-1,0 1,0 0,0 1,0-1,3 9,-3-6,0 0,-1 1,0-1,0 0,-1 1,0-1,0 1,-1 0,0-1,0 1,0-1,-1 1,-1 0,-2 10,3-16,0 1,-1 0,1-1,-1 1,0-1,1 0,-1 0,0 1,0-1,0 0,-1-1,1 1,0 0,-1-1,1 1,-1-1,0 0,1 0,-1 0,0 0,0 0,0 0,-4 0,-9 1,0-1,1-1,-21-1,11 0,-116 1,-172-6,149-16,15 1,60 13,-106-5,-1060 15,684-3,534 0,-44-9,43 5,-41-1,-44 8,-94-3,142-10,49 7,-36-2,25 5,-166 3,200-2,0 1,0-1,1 1,-1 0,0 0,1 0,-1 0,1 1,-1-1,1 0,0 1,-1 0,1 0,0 0,0 0,0 0,0 0,1 0,-4 5,1 1,0 0,0 1,1-1,-4 17,7-24,-1 0,1 1,0-1,0 0,0 1,0-1,0 0,0 1,0-1,1 0,-1 0,0 1,1-1,-1 0,1 0,-1 0,1 1,-1-1,1 0,0 0,0 0,0 0,-1 0,1 0,0 0,0-1,0 1,0 0,1 0,-1-1,0 1,0-1,0 1,0-1,1 1,-1-1,0 0,1 0,-1 1,0-1,2 0,10 1,-1 0,0-1,19-2,-16 2,52 1,0 3,116 22,-123-16,29 1,101 1,92-13,-95-2,-123 3,287-13,-224 4,151 8,-123 3,742-2,-872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2-15T19:34:02.083"/>
    </inkml:context>
    <inkml:brush xml:id="br0">
      <inkml:brushProperty name="width" value="0.5" units="cm"/>
      <inkml:brushProperty name="height" value="1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0 68,'72'0,"314"-13,58 3,-274 12,2300-2,-2322-11,-4 0,-121 10,40-8,19-1,-51 8,-18 1,0 0,-1 0,1 1,0 1,-1 0,25 6,-35-6,0 0,-1 0,1 0,0 0,-1 0,1 0,-1 0,1 1,-1-1,1 1,-1-1,0 1,0-1,0 1,0-1,0 1,0 0,0 0,-1 0,1-1,0 1,-1 0,0 0,1 0,-1 0,0 0,0 0,0 0,0 0,-1 0,0 3,1-2,-1 0,0-1,0 0,0 1,0-1,0 1,0-1,0 0,-1 0,1 0,-1 0,0 0,0 0,0 0,0 0,0-1,0 1,0-1,0 0,0 1,-1-1,1 0,-5 1,-16 1,-1-1,0-1,0 0,-27-5,-18 1,12 3,-371-16,305 7,60 5,-91-17,95 13,0 2,0 2,-86 7,29-1,-1569-2,1614 4,0 3,-83 19,22-3,83-16,0 1,-97 3,128-11,-32-1,46 1,29 0,1829 0,-1691 11,11 0,937-13,-607 3,-482-1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2-15T19:30:39.737"/>
    </inkml:context>
    <inkml:brush xml:id="br0">
      <inkml:brushProperty name="width" value="0.3" units="cm"/>
      <inkml:brushProperty name="height" value="0.6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92 107,'1187'-16,"-964"14,106-5,-15-32,-201 20,175-5,855 26,-941 9,10 0,-188-10,-1 2,0 0,0 2,-1 0,1 2,40 18,26 6,-57-19,56 28,-59-25,1-2,36 12,-41-19,-11-2,0-1,25 11,-37-13,1 0,-1 0,0 0,1 1,-1-1,0 1,0-1,0 1,0 0,0 0,0 0,0 0,-1 0,1 0,-1 1,0-1,1 0,-1 1,0-1,1 6,-2-6,0-1,0 0,0 1,0-1,0 1,-1-1,1 1,0-1,-1 0,1 1,-1-1,1 0,-1 1,0-1,0 0,0 0,1 0,-1 1,0-1,0 0,0 0,-1 0,1-1,0 1,0 0,0 0,-1-1,1 1,0 0,-3 0,-6 2,0 0,0-1,-15 3,11-3,-79 12,-148 5,-101-19,145-3,-436 3,548 5,1 3,-93 21,-79 8,-194 8,362-39,-118-6,78-3,-426-13,530 14,-6 0,1-1,-1-1,1-1,0-2,-34-12,-73-24,72 25,4 3,-1 4,-1 2,-66-1,79 7,-35-2,-113 9,159 2,37-6,-1 0,1 0,-1 1,1-1,-1 1,1-1,-1 1,1-1,0 1,-1 0,1 0,0 0,0 0,-1 0,1 0,0 0,0 0,0 0,0 0,-1 3,2-3,1-1,-1 1,0 0,1-1,-1 1,0-1,1 1,-1 0,1-1,-1 1,1-1,-1 1,1-1,0 1,-1-1,1 1,0-1,-1 0,1 0,0 1,-1-1,1 0,0 0,-1 1,3-1,27 7,-20-4,1 1,-1 1,0 0,0 1,0 1,-1-1,0 1,14 14,29 20,-48-37,1 0,0 0,-1 0,0 1,0-1,0 1,-1 0,1 0,-1 0,3 8,-5-9,1 0,0 0,0 0,0 0,1 0,-1-1,1 1,0-1,0 0,0 1,0-1,1-1,-1 1,1-1,0 1,0-1,0 0,0 0,0 0,0-1,7 2,30 2,0-2,1-1,44-5,-5 0,2188 0,-1310 4,-846 4,168 30,-210-24,142 3,-147-15,-44 1,-20 0,-8 0,-193 10,35-1,-392-20,407 5,76 4,8 2,0-4,-113-21,57 7,26 5,-141-15,27 5,-154-10,-3 29,-101-4,-207-6,580 14,71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2-15T19:31:42.182"/>
    </inkml:context>
    <inkml:brush xml:id="br0">
      <inkml:brushProperty name="width" value="0.035" units="cm"/>
      <inkml:brushProperty name="height" value="0.035" units="cm"/>
      <inkml:brushProperty name="ignorePressure" value="1"/>
    </inkml:brush>
  </inkml:definitions>
  <inkml:trace contextRef="#ctx0" brushRef="#br0">1 1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5T19:31:45.27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2-15T19:34:11.089"/>
    </inkml:context>
    <inkml:brush xml:id="br0">
      <inkml:brushProperty name="width" value="0.5" units="cm"/>
      <inkml:brushProperty name="height" value="1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0,'1056'0,"-978"3,102 15,74 27,-203-35,148 35,-98-20,148 17,-153-37,111-8,56-24,-125 10,11-4,217-57,-325 69,-1 1,81-3,85 11,-82 2,382-2,-503 0,-1 0,1 0,-1 0,1 0,0 0,-1 0,1 1,-1-1,0 1,1 0,-1 0,1-1,-1 2,0-1,0 0,0 0,0 1,0-1,0 1,0 0,0 0,0-1,-1 1,1 0,-1 0,1 1,-1-1,0 0,0 0,0 1,0-1,0 0,-1 1,1-1,-1 1,1-1,-1 1,0-1,0 1,0-1,0 1,-1-1,1 1,-1-1,1 1,-1-1,-1 4,1-3,-1 0,1-1,-1 1,1 0,-1 0,0-1,0 1,0-1,-1 1,1-1,0 0,-1 0,0 0,1 0,-1-1,0 1,0-1,0 1,0-1,0 0,0 0,0-1,0 1,-6 0,-8 1,-1-1,0-1,-25-3,14 1,-439 0,254 3,178-2,-40-8,-24-1,36 4,1-2,-82-22,87 18,-50-2,29 6,4 0,-152 6,112 4,38-2,-104 1,144 2,-1 1,-64 16,-92 16,139-24,-81 5,-18 3,106-10,10-2,0-1,-1-1,-45-1,-339-6,402 0,0-1,-24-6,22 4,-36-2,-32-5,63 6,-44-1,31 6,23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2-15T19:34:16.823"/>
    </inkml:context>
    <inkml:brush xml:id="br0">
      <inkml:brushProperty name="width" value="0.5" units="cm"/>
      <inkml:brushProperty name="height" value="1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37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5.xml"/><Relationship Id="rId5" Type="http://schemas.openxmlformats.org/officeDocument/2006/relationships/image" Target="../media/image9.png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customXml" Target="../ink/ink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058352"/>
            <a:ext cx="7627382" cy="28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Formula 1 Performance Analysis &amp; Race Outcome Prediction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5234107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Prepared By: Uroosh Maryam (2024650), Emaan Fatima (2024154)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582453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Instructor: Aamir Khan Maroofi</a:t>
            </a:r>
            <a:endParaRPr lang="en-US" sz="17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3A95E1D-C586-4DFF-6A22-0CFC53EC322E}"/>
                  </a:ext>
                </a:extLst>
              </p14:cNvPr>
              <p14:cNvContentPartPr/>
              <p14:nvPr/>
            </p14:nvContentPartPr>
            <p14:xfrm>
              <a:off x="12915840" y="7921020"/>
              <a:ext cx="1579680" cy="511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3A95E1D-C586-4DFF-6A22-0CFC53EC322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25840" y="7741020"/>
                <a:ext cx="1759320" cy="4107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46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4324" y="422672"/>
            <a:ext cx="7161371" cy="505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Project Overview &amp; Objectives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6024324" y="1158716"/>
            <a:ext cx="8068151" cy="491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project, "Pit Stop Crew AI," developed a robust software system to analyze historical F1 data (2022 season) and predict race outcomes using advanced Machine Learning (ML) techniques.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6024324" y="2053828"/>
            <a:ext cx="8068151" cy="1151453"/>
          </a:xfrm>
          <a:prstGeom prst="roundRect">
            <a:avLst>
              <a:gd name="adj" fmla="val 9530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024324" y="2030968"/>
            <a:ext cx="8068151" cy="91440"/>
          </a:xfrm>
          <a:prstGeom prst="roundRect">
            <a:avLst>
              <a:gd name="adj" fmla="val 70597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9827895" y="1823323"/>
            <a:ext cx="461010" cy="461010"/>
          </a:xfrm>
          <a:prstGeom prst="roundRect">
            <a:avLst>
              <a:gd name="adj" fmla="val 198347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9966127" y="1938576"/>
            <a:ext cx="18442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200775" y="2438043"/>
            <a:ext cx="2022277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Modular Design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200775" y="2782967"/>
            <a:ext cx="7715250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Design an OOP-based system for F1 data management.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6024324" y="3589377"/>
            <a:ext cx="8068151" cy="1151453"/>
          </a:xfrm>
          <a:prstGeom prst="roundRect">
            <a:avLst>
              <a:gd name="adj" fmla="val 9530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6024324" y="3566517"/>
            <a:ext cx="8068151" cy="91440"/>
          </a:xfrm>
          <a:prstGeom prst="roundRect">
            <a:avLst>
              <a:gd name="adj" fmla="val 70597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9827895" y="3358872"/>
            <a:ext cx="461010" cy="461010"/>
          </a:xfrm>
          <a:prstGeom prst="roundRect">
            <a:avLst>
              <a:gd name="adj" fmla="val 198347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966127" y="3474125"/>
            <a:ext cx="18442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200775" y="3973592"/>
            <a:ext cx="2072521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Engineering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200775" y="4318516"/>
            <a:ext cx="7715250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Clean, preprocess, and engineer time-series features from datasets.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>
            <a:off x="6024324" y="5124926"/>
            <a:ext cx="8068151" cy="1151453"/>
          </a:xfrm>
          <a:prstGeom prst="roundRect">
            <a:avLst>
              <a:gd name="adj" fmla="val 9530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6024324" y="5102066"/>
            <a:ext cx="8068151" cy="91440"/>
          </a:xfrm>
          <a:prstGeom prst="roundRect">
            <a:avLst>
              <a:gd name="adj" fmla="val 70597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9827895" y="4894421"/>
            <a:ext cx="461010" cy="461010"/>
          </a:xfrm>
          <a:prstGeom prst="roundRect">
            <a:avLst>
              <a:gd name="adj" fmla="val 198347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9966127" y="5009674"/>
            <a:ext cx="18442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6200775" y="5509141"/>
            <a:ext cx="2022277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Pure ML Model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6200775" y="5854065"/>
            <a:ext cx="7715250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 a Pure ML model for ordinal ranking race outcome prediction.</a:t>
            </a:r>
            <a:endParaRPr lang="en-US" sz="1200" dirty="0"/>
          </a:p>
        </p:txBody>
      </p:sp>
      <p:sp>
        <p:nvSpPr>
          <p:cNvPr id="23" name="Shape 20"/>
          <p:cNvSpPr/>
          <p:nvPr/>
        </p:nvSpPr>
        <p:spPr>
          <a:xfrm>
            <a:off x="6024324" y="6660475"/>
            <a:ext cx="8068151" cy="1151453"/>
          </a:xfrm>
          <a:prstGeom prst="roundRect">
            <a:avLst>
              <a:gd name="adj" fmla="val 9530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1"/>
          <p:cNvSpPr/>
          <p:nvPr/>
        </p:nvSpPr>
        <p:spPr>
          <a:xfrm>
            <a:off x="6024324" y="6637615"/>
            <a:ext cx="8068151" cy="91440"/>
          </a:xfrm>
          <a:prstGeom prst="roundRect">
            <a:avLst>
              <a:gd name="adj" fmla="val 70597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2"/>
          <p:cNvSpPr/>
          <p:nvPr/>
        </p:nvSpPr>
        <p:spPr>
          <a:xfrm>
            <a:off x="9827895" y="6429970"/>
            <a:ext cx="461010" cy="461010"/>
          </a:xfrm>
          <a:prstGeom prst="roundRect">
            <a:avLst>
              <a:gd name="adj" fmla="val 198347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9966127" y="6545223"/>
            <a:ext cx="18442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1450" dirty="0"/>
          </a:p>
        </p:txBody>
      </p:sp>
      <p:sp>
        <p:nvSpPr>
          <p:cNvPr id="27" name="Text 24"/>
          <p:cNvSpPr/>
          <p:nvPr/>
        </p:nvSpPr>
        <p:spPr>
          <a:xfrm>
            <a:off x="6200775" y="7044690"/>
            <a:ext cx="2022277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Interactive GUI</a:t>
            </a:r>
            <a:endParaRPr lang="en-US" sz="1550" dirty="0"/>
          </a:p>
        </p:txBody>
      </p:sp>
      <p:sp>
        <p:nvSpPr>
          <p:cNvPr id="28" name="Text 25"/>
          <p:cNvSpPr/>
          <p:nvPr/>
        </p:nvSpPr>
        <p:spPr>
          <a:xfrm>
            <a:off x="6200775" y="7389614"/>
            <a:ext cx="7715250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 a Streamlit GUI for model tuning and visualization.</a:t>
            </a:r>
            <a:endParaRPr lang="en-US" sz="1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E02F7307-5CD0-9C90-8707-C87EF73FFD6E}"/>
                  </a:ext>
                </a:extLst>
              </p14:cNvPr>
              <p14:cNvContentPartPr/>
              <p14:nvPr/>
            </p14:nvContentPartPr>
            <p14:xfrm>
              <a:off x="12915840" y="7810140"/>
              <a:ext cx="1556640" cy="15444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E02F7307-5CD0-9C90-8707-C87EF73FFD6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25840" y="7630140"/>
                <a:ext cx="1736280" cy="5140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54906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System Architecture: Object-Oriented Design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013591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system employs a modular, class-based design for high cohesion and maintainability, ensuring abstraction, reusability, and easy future expansion.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3950732"/>
            <a:ext cx="13113782" cy="3123962"/>
          </a:xfrm>
          <a:prstGeom prst="roundRect">
            <a:avLst>
              <a:gd name="adj" fmla="val 291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65929" y="3958352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982623" y="4095869"/>
            <a:ext cx="34925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Driver/Team/Race Classes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4915972" y="4095869"/>
            <a:ext cx="873192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Encapsulate F1 entities, statistics, and historical performance.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65929" y="4580096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82623" y="4717613"/>
            <a:ext cx="34925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DatasetManager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4915972" y="4717613"/>
            <a:ext cx="873192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Handles data loading, merging, and persistent storage.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65929" y="5201841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82623" y="5339358"/>
            <a:ext cx="34925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Preprocessor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4915972" y="5339358"/>
            <a:ext cx="873192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Manages data cleaning and time-series feature engineering.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765929" y="5823585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82623" y="5961102"/>
            <a:ext cx="34925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PredictionModel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4915972" y="5961102"/>
            <a:ext cx="873192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Trains and evaluates the LightGBM classifier.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765929" y="6445329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82623" y="6582847"/>
            <a:ext cx="34925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Analyzer Class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4915972" y="6582847"/>
            <a:ext cx="873192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Generates high-level analytical insights and visualizations for the GUI.</a:t>
            </a:r>
            <a:endParaRPr lang="en-US" sz="17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68067ED-AC5A-3D91-39E2-894D03C09797}"/>
                  </a:ext>
                </a:extLst>
              </p14:cNvPr>
              <p14:cNvContentPartPr/>
              <p14:nvPr/>
            </p14:nvContentPartPr>
            <p14:xfrm>
              <a:off x="12930960" y="7885020"/>
              <a:ext cx="1503360" cy="5580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68067ED-AC5A-3D91-39E2-894D03C0979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840960" y="7705020"/>
                <a:ext cx="1683000" cy="4154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9844" y="905947"/>
            <a:ext cx="1331071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Methodology: Pure Machine Learning Approach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659844" y="2523172"/>
            <a:ext cx="1331071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treated race order prediction as an Ordinal Ranking Task using a LightGBM Multi-Class Classifier, ideal for structured, tabular data.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59844" y="3036927"/>
            <a:ext cx="6561058" cy="1449348"/>
          </a:xfrm>
          <a:prstGeom prst="roundRect">
            <a:avLst>
              <a:gd name="adj" fmla="val 7571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36984" y="3036927"/>
            <a:ext cx="91440" cy="1449348"/>
          </a:xfrm>
          <a:prstGeom prst="roundRect">
            <a:avLst>
              <a:gd name="adj" fmla="val 86604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939760" y="32482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 Selection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39760" y="3671530"/>
            <a:ext cx="6069806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LightGBM Multi-Class Classifier for ordinal ranking (1st-20th positions).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7409378" y="3036927"/>
            <a:ext cx="6561177" cy="1449348"/>
          </a:xfrm>
          <a:prstGeom prst="roundRect">
            <a:avLst>
              <a:gd name="adj" fmla="val 7571"/>
            </a:avLst>
          </a:prstGeom>
          <a:solidFill>
            <a:srgbClr val="0A0A0A">
              <a:alpha val="95000"/>
            </a:srgbClr>
          </a:solidFill>
          <a:ln w="2286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7386518" y="3036927"/>
            <a:ext cx="91440" cy="1449348"/>
          </a:xfrm>
          <a:prstGeom prst="roundRect">
            <a:avLst>
              <a:gd name="adj" fmla="val 86604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689294" y="3248263"/>
            <a:ext cx="301799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Feature Engineering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689294" y="3671530"/>
            <a:ext cx="6069925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Engineered features replace subjective bias, preventing data leakage with time-series sorting and lagging.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659844" y="4886801"/>
            <a:ext cx="303728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Critical Features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659844" y="5447348"/>
            <a:ext cx="6425327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659844" y="5994202"/>
            <a:ext cx="6425327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Past Performance:</a:t>
            </a: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Driver_Points, Driver_Podiums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659844" y="6437352"/>
            <a:ext cx="6425327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Race Context:</a:t>
            </a: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Qualifying_Position (most predictive)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659844" y="6880503"/>
            <a:ext cx="6425327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Car Form:</a:t>
            </a: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Team_Avg_Points_Last_5 (rolling average)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7552849" y="4867989"/>
            <a:ext cx="6425327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pic>
        <p:nvPicPr>
          <p:cNvPr id="20" name="Picture 19" descr="A video game screen capture&#10;&#10;AI-generated content may be incorrect.">
            <a:extLst>
              <a:ext uri="{FF2B5EF4-FFF2-40B4-BE49-F238E27FC236}">
                <a16:creationId xmlns:a16="http://schemas.microsoft.com/office/drawing/2014/main" id="{71512EC2-5EB0-F331-996C-236144322F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013" t="4292" r="19307" b="2483"/>
          <a:stretch>
            <a:fillRect/>
          </a:stretch>
        </p:blipFill>
        <p:spPr>
          <a:xfrm>
            <a:off x="7386518" y="4634353"/>
            <a:ext cx="6591658" cy="320602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C16F495-5D6B-79CB-941A-B5516A2A694B}"/>
                  </a:ext>
                </a:extLst>
              </p14:cNvPr>
              <p14:cNvContentPartPr/>
              <p14:nvPr/>
            </p14:nvContentPartPr>
            <p14:xfrm>
              <a:off x="12829440" y="7840380"/>
              <a:ext cx="1717200" cy="2440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C16F495-5D6B-79CB-941A-B5516A2A694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75440" y="7732380"/>
                <a:ext cx="1824840" cy="45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1F8D7DCC-8995-5C82-3B27-A9031F7B41C9}"/>
                  </a:ext>
                </a:extLst>
              </p14:cNvPr>
              <p14:cNvContentPartPr/>
              <p14:nvPr/>
            </p14:nvContentPartPr>
            <p14:xfrm>
              <a:off x="4725120" y="3976500"/>
              <a:ext cx="360" cy="3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1F8D7DCC-8995-5C82-3B27-A9031F7B41C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19000" y="397038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13B16E6-58EB-C460-88F4-D20A6FF6C0D1}"/>
                  </a:ext>
                </a:extLst>
              </p14:cNvPr>
              <p14:cNvContentPartPr/>
              <p14:nvPr/>
            </p14:nvContentPartPr>
            <p14:xfrm>
              <a:off x="9845040" y="4640700"/>
              <a:ext cx="360" cy="3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13B16E6-58EB-C460-88F4-D20A6FF6C0D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838920" y="4634580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97060"/>
            <a:ext cx="1265217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Results and Analysis: Interactive GUI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4303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Streamlit GUI provides interactive model tuning and prediction analysis, highlighting key insights from the 2022 season.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150042"/>
            <a:ext cx="419076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Race-Specific Prediction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4992410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Displays predicted finishing order (1st-20th) for any selected race round, resolving ties for definitive results.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219819" y="4150042"/>
            <a:ext cx="419076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Cumulative Predicted Points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219819" y="4992410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Tracks predicted total championship points, demonstrating the model's ability to learn top team dominance.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9681329" y="4150042"/>
            <a:ext cx="411992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Predicted Podium Share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81329" y="4636175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Visualizes the predicted frequency of podium finishes for top drivers, offering an overview of consistency.</a:t>
            </a:r>
            <a:endParaRPr lang="en-US" sz="17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03EA514-4659-E1CE-6DBC-178D0470F8AD}"/>
                  </a:ext>
                </a:extLst>
              </p14:cNvPr>
              <p14:cNvContentPartPr/>
              <p14:nvPr/>
            </p14:nvContentPartPr>
            <p14:xfrm>
              <a:off x="12855000" y="7901940"/>
              <a:ext cx="1617480" cy="698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03EA514-4659-E1CE-6DBC-178D0470F8A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65000" y="7721940"/>
                <a:ext cx="1797120" cy="4294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804" y="563047"/>
            <a:ext cx="7712392" cy="1345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 &amp; Future Work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15804" y="2215396"/>
            <a:ext cx="771239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Pit Stop Crew AI project successfully met its objectives, creating a robust, data-driven, and modular Pure ML system for F1 race prediction.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804" y="3099792"/>
            <a:ext cx="1022628" cy="15222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42862" y="3304223"/>
            <a:ext cx="4825008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Hyperparameter Optimization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942862" y="3763208"/>
            <a:ext cx="6485334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automated search techniques (e.g., Grid Search) to maximize predictive accuracy.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804" y="4622006"/>
            <a:ext cx="1022628" cy="152221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42862" y="4826437"/>
            <a:ext cx="4102537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Advanced Loss Functions</a:t>
            </a:r>
            <a:endParaRPr lang="en-US" sz="2100" dirty="0"/>
          </a:p>
        </p:txBody>
      </p:sp>
      <p:sp>
        <p:nvSpPr>
          <p:cNvPr id="10" name="Text 5"/>
          <p:cNvSpPr/>
          <p:nvPr/>
        </p:nvSpPr>
        <p:spPr>
          <a:xfrm>
            <a:off x="1942862" y="5285423"/>
            <a:ext cx="6485334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Utilize Learning-to-Rank (LTR) loss functions (like NDCG) to optimize prediction order.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804" y="6144220"/>
            <a:ext cx="1022628" cy="152221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42862" y="6348651"/>
            <a:ext cx="3578066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Real-Time Integration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1942862" y="6807637"/>
            <a:ext cx="6485334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Incorporate near-real-time data (e.g., live sector times, weather) for dynamic in-race strategy advice.</a:t>
            </a:r>
            <a:endParaRPr lang="en-US" sz="16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A77A9F2-A722-4B99-DF51-28BD6B21D348}"/>
                  </a:ext>
                </a:extLst>
              </p14:cNvPr>
              <p14:cNvContentPartPr/>
              <p14:nvPr/>
            </p14:nvContentPartPr>
            <p14:xfrm>
              <a:off x="-1898303" y="3113189"/>
              <a:ext cx="360" cy="3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A77A9F2-A722-4B99-DF51-28BD6B21D34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988303" y="2933549"/>
                <a:ext cx="180000" cy="360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485</Words>
  <Application>Microsoft Office PowerPoint</Application>
  <PresentationFormat>Custom</PresentationFormat>
  <Paragraphs>61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DM Sans</vt:lpstr>
      <vt:lpstr>Dela Gothic One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Uroosh Maryam</dc:creator>
  <cp:lastModifiedBy>Uroosh Maryam</cp:lastModifiedBy>
  <cp:revision>2</cp:revision>
  <dcterms:created xsi:type="dcterms:W3CDTF">2025-12-15T19:26:10Z</dcterms:created>
  <dcterms:modified xsi:type="dcterms:W3CDTF">2025-12-15T19:35:20Z</dcterms:modified>
</cp:coreProperties>
</file>